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321" r:id="rId4"/>
    <p:sldId id="322" r:id="rId5"/>
    <p:sldId id="303" r:id="rId6"/>
    <p:sldId id="301" r:id="rId7"/>
    <p:sldId id="323" r:id="rId8"/>
    <p:sldId id="302" r:id="rId9"/>
    <p:sldId id="298" r:id="rId10"/>
    <p:sldId id="271" r:id="rId11"/>
    <p:sldId id="320" r:id="rId12"/>
    <p:sldId id="289" r:id="rId13"/>
    <p:sldId id="263" r:id="rId14"/>
  </p:sldIdLst>
  <p:sldSz cx="10909300" cy="7778750"/>
  <p:notesSz cx="10909300" cy="7778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00C"/>
    <a:srgbClr val="FFCC66"/>
    <a:srgbClr val="0099FF"/>
    <a:srgbClr val="ABDFFF"/>
    <a:srgbClr val="FFFFCC"/>
    <a:srgbClr val="EEC69A"/>
    <a:srgbClr val="DF9441"/>
    <a:srgbClr val="0070B3"/>
    <a:srgbClr val="005AED"/>
    <a:srgbClr val="156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8257" autoAdjust="0"/>
  </p:normalViewPr>
  <p:slideViewPr>
    <p:cSldViewPr>
      <p:cViewPr varScale="1">
        <p:scale>
          <a:sx n="49" d="100"/>
          <a:sy n="49" d="100"/>
        </p:scale>
        <p:origin x="132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Réseaux</a:t>
            </a:r>
            <a:r>
              <a:rPr lang="fr-FR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éclairage publics</a:t>
            </a: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:</a:t>
            </a:r>
            <a:r>
              <a:rPr lang="fr-FR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Représentativité et taux d’éclairement par province</a:t>
            </a:r>
          </a:p>
        </c:rich>
      </c:tx>
      <c:layout>
        <c:manualLayout>
          <c:xMode val="edge"/>
          <c:yMode val="edge"/>
          <c:x val="0.14620493658375378"/>
          <c:y val="8.53840835293784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G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673729460514336"/>
          <c:w val="0.62926735895559149"/>
          <c:h val="0.8613110923236219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Reprèsentativité du reseaux d'éclairage public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744-4FF3-BA77-4DF9F750A0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744-4FF3-BA77-4DF9F750A02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C5B-43A9-9071-E0C1997B06C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EC5B-43A9-9071-E0C1997B06C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C5B-43A9-9071-E0C1997B06C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EC5B-43A9-9071-E0C1997B06C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C5B-43A9-9071-E0C1997B06C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9744-4FF3-BA77-4DF9F750A02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9744-4FF3-BA77-4DF9F750A02A}"/>
              </c:ext>
            </c:extLst>
          </c:dPt>
          <c:dLbls>
            <c:dLbl>
              <c:idx val="2"/>
              <c:layout>
                <c:manualLayout>
                  <c:x val="8.9733118874603932E-2"/>
                  <c:y val="-0.13581159840377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5B-43A9-9071-E0C1997B06C3}"/>
                </c:ext>
              </c:extLst>
            </c:dLbl>
            <c:dLbl>
              <c:idx val="3"/>
              <c:layout>
                <c:manualLayout>
                  <c:x val="5.3389480087738181E-2"/>
                  <c:y val="-9.67604786398293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B-43A9-9071-E0C1997B06C3}"/>
                </c:ext>
              </c:extLst>
            </c:dLbl>
            <c:dLbl>
              <c:idx val="4"/>
              <c:layout>
                <c:manualLayout>
                  <c:x val="5.6887824952368014E-2"/>
                  <c:y val="-9.72213614445358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5B-43A9-9071-E0C1997B06C3}"/>
                </c:ext>
              </c:extLst>
            </c:dLbl>
            <c:dLbl>
              <c:idx val="5"/>
              <c:layout>
                <c:manualLayout>
                  <c:x val="8.3571401035365922E-2"/>
                  <c:y val="5.119975946809781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5B-43A9-9071-E0C1997B06C3}"/>
                </c:ext>
              </c:extLst>
            </c:dLbl>
            <c:dLbl>
              <c:idx val="6"/>
              <c:layout>
                <c:manualLayout>
                  <c:x val="0.12097445849667307"/>
                  <c:y val="3.30098957412012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B-43A9-9071-E0C1997B06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G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Estuaire 74,49 % </c:v>
                </c:pt>
                <c:pt idx="1">
                  <c:v>Haut Ogooué  66,06 % </c:v>
                </c:pt>
                <c:pt idx="2">
                  <c:v>Moyen Ogooué 59,87 % </c:v>
                </c:pt>
                <c:pt idx="3">
                  <c:v>Nyanga 81,43 % </c:v>
                </c:pt>
                <c:pt idx="4">
                  <c:v>Ngounié 76,2 % </c:v>
                </c:pt>
                <c:pt idx="5">
                  <c:v>Ogooué Ivindo 58,78 % </c:v>
                </c:pt>
                <c:pt idx="6">
                  <c:v>Ogooué Lolo 55,89 % </c:v>
                </c:pt>
                <c:pt idx="7">
                  <c:v>Ogooué Maritime 53,06 % </c:v>
                </c:pt>
                <c:pt idx="8">
                  <c:v>Woleu N'Tem 60,6 % 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45</c:v>
                </c:pt>
                <c:pt idx="1">
                  <c:v>18.97</c:v>
                </c:pt>
                <c:pt idx="2">
                  <c:v>4.03</c:v>
                </c:pt>
                <c:pt idx="3">
                  <c:v>3.47</c:v>
                </c:pt>
                <c:pt idx="4">
                  <c:v>3.34</c:v>
                </c:pt>
                <c:pt idx="5">
                  <c:v>3.65</c:v>
                </c:pt>
                <c:pt idx="6">
                  <c:v>4.17</c:v>
                </c:pt>
                <c:pt idx="7">
                  <c:v>10.89</c:v>
                </c:pt>
                <c:pt idx="8">
                  <c:v>6.29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B-43A9-9071-E0C1997B06C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608670971354656E-2"/>
          <c:y val="0.83561978974779749"/>
          <c:w val="0.82882616793128172"/>
          <c:h val="0.15290652050691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G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G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Feux tricolores de signalisation routière: Représentation et taux de fonctionnement</a:t>
            </a:r>
          </a:p>
        </c:rich>
      </c:tx>
      <c:layout>
        <c:manualLayout>
          <c:xMode val="edge"/>
          <c:yMode val="edge"/>
          <c:x val="0.167152279892222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G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648941220695634E-3"/>
          <c:y val="0.13329272870384784"/>
          <c:w val="0.73167303187939559"/>
          <c:h val="0.86439757230630898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FEUX TRICOLORES DE SIGNALISATION ROUTIERE: Représentation et taux d fonctionnement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D77-4495-AD39-F1BD1C67FF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300-4387-B0F9-66DD3901A5E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300-4387-B0F9-66DD3901A5E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300-4387-B0F9-66DD3901A5EB}"/>
              </c:ext>
            </c:extLst>
          </c:dPt>
          <c:dLbls>
            <c:dLbl>
              <c:idx val="0"/>
              <c:layout>
                <c:manualLayout>
                  <c:x val="-0.2222623938157666"/>
                  <c:y val="-0.186105360102077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77-4495-AD39-F1BD1C67FF6A}"/>
                </c:ext>
              </c:extLst>
            </c:dLbl>
            <c:dLbl>
              <c:idx val="1"/>
              <c:layout>
                <c:manualLayout>
                  <c:x val="7.3220787285134023E-2"/>
                  <c:y val="-8.86844391032402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00-4387-B0F9-66DD3901A5EB}"/>
                </c:ext>
              </c:extLst>
            </c:dLbl>
            <c:dLbl>
              <c:idx val="2"/>
              <c:layout>
                <c:manualLayout>
                  <c:x val="9.9002762843416137E-2"/>
                  <c:y val="-0.10003942856228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00-4387-B0F9-66DD3901A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G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Estuaire 100 % </c:v>
                </c:pt>
                <c:pt idx="1">
                  <c:v>Haut Ogooué à l'arrêt</c:v>
                </c:pt>
                <c:pt idx="2">
                  <c:v>Ngounie 100 % </c:v>
                </c:pt>
                <c:pt idx="3">
                  <c:v>Ogooué Maritime 90 %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68.569999999999993</c:v>
                </c:pt>
                <c:pt idx="1">
                  <c:v>2.8</c:v>
                </c:pt>
                <c:pt idx="2">
                  <c:v>2.8</c:v>
                </c:pt>
                <c:pt idx="3">
                  <c:v>25.71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7-4495-AD39-F1BD1C67FF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G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G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  <a:latin typeface="Arial Black" panose="020B0A04020102020204" pitchFamily="34" charset="0"/>
              </a:rPr>
              <a:t>BORNES FONTAINES: Représentativité et taux de fonctionnement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G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BORNES FONTAINES: Représentativité et taux de fonctionnement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131-46C3-9D64-9932E5C389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4131-46C3-9D64-9932E5C389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131-46C3-9D64-9932E5C389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4131-46C3-9D64-9932E5C389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131-46C3-9D64-9932E5C3890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4131-46C3-9D64-9932E5C3890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131-46C3-9D64-9932E5C3890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4131-46C3-9D64-9932E5C3890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131-46C3-9D64-9932E5C38902}"/>
              </c:ext>
            </c:extLst>
          </c:dPt>
          <c:dLbls>
            <c:dLbl>
              <c:idx val="0"/>
              <c:layout>
                <c:manualLayout>
                  <c:x val="-0.10782729149948742"/>
                  <c:y val="0.143450421042299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1-46C3-9D64-9932E5C38902}"/>
                </c:ext>
              </c:extLst>
            </c:dLbl>
            <c:dLbl>
              <c:idx val="1"/>
              <c:layout>
                <c:manualLayout>
                  <c:x val="-0.16003240785627507"/>
                  <c:y val="-0.190334669533978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31-46C3-9D64-9932E5C38902}"/>
                </c:ext>
              </c:extLst>
            </c:dLbl>
            <c:dLbl>
              <c:idx val="2"/>
              <c:layout>
                <c:manualLayout>
                  <c:x val="-3.7957727448072132E-2"/>
                  <c:y val="-0.286146921883264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31-46C3-9D64-9932E5C38902}"/>
                </c:ext>
              </c:extLst>
            </c:dLbl>
            <c:dLbl>
              <c:idx val="3"/>
              <c:layout>
                <c:manualLayout>
                  <c:x val="8.1873982741939813E-2"/>
                  <c:y val="-0.284935295660418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31-46C3-9D64-9932E5C38902}"/>
                </c:ext>
              </c:extLst>
            </c:dLbl>
            <c:dLbl>
              <c:idx val="4"/>
              <c:layout>
                <c:manualLayout>
                  <c:x val="0.17141961263225644"/>
                  <c:y val="-0.148921547683221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31-46C3-9D64-9932E5C38902}"/>
                </c:ext>
              </c:extLst>
            </c:dLbl>
            <c:dLbl>
              <c:idx val="5"/>
              <c:layout>
                <c:manualLayout>
                  <c:x val="0.13724108268232252"/>
                  <c:y val="-7.97236057506493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31-46C3-9D64-9932E5C38902}"/>
                </c:ext>
              </c:extLst>
            </c:dLbl>
            <c:dLbl>
              <c:idx val="6"/>
              <c:layout>
                <c:manualLayout>
                  <c:x val="0.12669182005903964"/>
                  <c:y val="9.22662554311035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31-46C3-9D64-9932E5C38902}"/>
                </c:ext>
              </c:extLst>
            </c:dLbl>
            <c:dLbl>
              <c:idx val="7"/>
              <c:layout>
                <c:manualLayout>
                  <c:x val="4.1141164991263697E-2"/>
                  <c:y val="0.1384961382804075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31-46C3-9D64-9932E5C38902}"/>
                </c:ext>
              </c:extLst>
            </c:dLbl>
            <c:dLbl>
              <c:idx val="8"/>
              <c:layout>
                <c:manualLayout>
                  <c:x val="4.3251285690415191E-2"/>
                  <c:y val="0.143347367201829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31-46C3-9D64-9932E5C38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G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Estuaire 34,95 % </c:v>
                </c:pt>
                <c:pt idx="1">
                  <c:v>Haut Ogooué 67% </c:v>
                </c:pt>
                <c:pt idx="2">
                  <c:v>Moyen Ogooué 27 % </c:v>
                </c:pt>
                <c:pt idx="3">
                  <c:v>Nyanga 71,8 % </c:v>
                </c:pt>
                <c:pt idx="4">
                  <c:v>Ngounié 79,7 % </c:v>
                </c:pt>
                <c:pt idx="5">
                  <c:v>Ogooué Ivindo 61,5 % </c:v>
                </c:pt>
                <c:pt idx="6">
                  <c:v>Ogooué Lolo 89,1 % </c:v>
                </c:pt>
                <c:pt idx="7">
                  <c:v>Ogooué Maritime 30 % </c:v>
                </c:pt>
                <c:pt idx="8">
                  <c:v>Woleu N'Tem 51,7 % 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21.09</c:v>
                </c:pt>
                <c:pt idx="1">
                  <c:v>22.46</c:v>
                </c:pt>
                <c:pt idx="2">
                  <c:v>5.83</c:v>
                </c:pt>
                <c:pt idx="3">
                  <c:v>11.83</c:v>
                </c:pt>
                <c:pt idx="4">
                  <c:v>12.17</c:v>
                </c:pt>
                <c:pt idx="5">
                  <c:v>2.2200000000000002</c:v>
                </c:pt>
                <c:pt idx="6">
                  <c:v>17.32</c:v>
                </c:pt>
                <c:pt idx="7">
                  <c:v>2.0499999999999998</c:v>
                </c:pt>
                <c:pt idx="8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1-46C3-9D64-9932E5C389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G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GA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  <a:latin typeface="Arial Black" panose="020B0A04020102020204" pitchFamily="34" charset="0"/>
              </a:rPr>
              <a:t>BORNES INCENDIE: Représentativité et taux de fonctionnement</a:t>
            </a:r>
          </a:p>
        </c:rich>
      </c:tx>
      <c:layout>
        <c:manualLayout>
          <c:xMode val="edge"/>
          <c:yMode val="edge"/>
          <c:x val="0.134825396825396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G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798116392726696"/>
          <c:w val="0.9375229694965086"/>
          <c:h val="0.616135369784386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BORNES INCENDIE: Représentativité et taux de fonctionnement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3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3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0A7-4145-AEDE-2D486A5F7B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49C-48B0-8420-054AD2E4E4B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49C-48B0-8420-054AD2E4E4B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849C-48B0-8420-054AD2E4E4B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5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0A7-4145-AEDE-2D486A5F7B62}"/>
              </c:ext>
            </c:extLst>
          </c:dPt>
          <c:dLbls>
            <c:dLbl>
              <c:idx val="1"/>
              <c:layout>
                <c:manualLayout>
                  <c:x val="0.1136761708535055"/>
                  <c:y val="4.50216237053453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9C-48B0-8420-054AD2E4E4B0}"/>
                </c:ext>
              </c:extLst>
            </c:dLbl>
            <c:dLbl>
              <c:idx val="2"/>
              <c:layout>
                <c:manualLayout>
                  <c:x val="4.002832060545905E-2"/>
                  <c:y val="8.61563349390492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9C-48B0-8420-054AD2E4E4B0}"/>
                </c:ext>
              </c:extLst>
            </c:dLbl>
            <c:dLbl>
              <c:idx val="3"/>
              <c:layout>
                <c:manualLayout>
                  <c:x val="8.9553786482312547E-2"/>
                  <c:y val="0.134122239747226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9C-48B0-8420-054AD2E4E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G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Estuaire 42,89 % </c:v>
                </c:pt>
                <c:pt idx="1">
                  <c:v>Haut Ogooué 100% </c:v>
                </c:pt>
                <c:pt idx="2">
                  <c:v>Ngounié 100 % </c:v>
                </c:pt>
                <c:pt idx="3">
                  <c:v>Ogooué Maritime 51,16 % </c:v>
                </c:pt>
                <c:pt idx="4">
                  <c:v>Woleu N'Tem 100 % 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81.42</c:v>
                </c:pt>
                <c:pt idx="1">
                  <c:v>1.78</c:v>
                </c:pt>
                <c:pt idx="2">
                  <c:v>1.07</c:v>
                </c:pt>
                <c:pt idx="3">
                  <c:v>15.35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C-48B0-8420-054AD2E4E4B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G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G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fr-FR">
                <a:solidFill>
                  <a:schemeClr val="tx1"/>
                </a:solidFill>
                <a:latin typeface="Arial Black" panose="020B0A04020102020204" pitchFamily="34" charset="0"/>
              </a:rPr>
              <a:t>Répartition en % des dépenses par  types d'activités du CNEE  en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G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770206765735986E-3"/>
          <c:y val="0.13399003706090742"/>
          <c:w val="0.65709310073993799"/>
          <c:h val="0.8184344171782796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en % des depenses par  types d'activités du CNEE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122-4044-89B0-F40A3A8B2F6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122-4044-89B0-F40A3A8B2F6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122-4044-89B0-F40A3A8B2F6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122-4044-89B0-F40A3A8B2F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fr-G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Éclairage public </c:v>
                </c:pt>
                <c:pt idx="1">
                  <c:v>Éclairage des batiments des collectivités </c:v>
                </c:pt>
                <c:pt idx="2">
                  <c:v>Eau des batiments des collectivités</c:v>
                </c:pt>
                <c:pt idx="3">
                  <c:v>Bornes fontaines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46</c:v>
                </c:pt>
                <c:pt idx="1">
                  <c:v>31</c:v>
                </c:pt>
                <c:pt idx="2">
                  <c:v>6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B-4956-AF8A-8E2C2B2681B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fr-G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G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0.09113</cdr:x>
      <cdr:y>0.15312</cdr:y>
    </cdr:to>
    <cdr:pic>
      <cdr:nvPicPr>
        <cdr:cNvPr id="5" name="Graphique 4" descr="Lampadaire contour">
          <a:extLst xmlns:a="http://schemas.openxmlformats.org/drawingml/2006/main">
            <a:ext uri="{FF2B5EF4-FFF2-40B4-BE49-F238E27FC236}">
              <a16:creationId xmlns:a16="http://schemas.microsoft.com/office/drawing/2014/main" id="{7C18A4A9-0B13-EB50-6945-54B9A764DBC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0.08877</cdr:x>
      <cdr:y>0.1663</cdr:y>
    </cdr:to>
    <cdr:pic>
      <cdr:nvPicPr>
        <cdr:cNvPr id="3" name="Graphique 2" descr="Feux de signalisation contour">
          <a:extLst xmlns:a="http://schemas.openxmlformats.org/drawingml/2006/main">
            <a:ext uri="{FF2B5EF4-FFF2-40B4-BE49-F238E27FC236}">
              <a16:creationId xmlns:a16="http://schemas.microsoft.com/office/drawing/2014/main" id="{D59FD34D-7AE8-4266-D6D6-E13477AA5D7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0.09431</cdr:x>
      <cdr:y>0.15999</cdr:y>
    </cdr:to>
    <cdr:pic>
      <cdr:nvPicPr>
        <cdr:cNvPr id="3" name="Graphique 2" descr="Fontaine d'eau contour">
          <a:extLst xmlns:a="http://schemas.openxmlformats.org/drawingml/2006/main">
            <a:ext uri="{FF2B5EF4-FFF2-40B4-BE49-F238E27FC236}">
              <a16:creationId xmlns:a16="http://schemas.microsoft.com/office/drawing/2014/main" id="{A22A545C-41DE-22A0-CB49-4199C9FEADA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0.09059</cdr:x>
      <cdr:y>0.17445</cdr:y>
    </cdr:to>
    <cdr:pic>
      <cdr:nvPicPr>
        <cdr:cNvPr id="3" name="Graphique 2" descr="Bouche à incendie contour">
          <a:extLst xmlns:a="http://schemas.openxmlformats.org/drawingml/2006/main">
            <a:ext uri="{FF2B5EF4-FFF2-40B4-BE49-F238E27FC236}">
              <a16:creationId xmlns:a16="http://schemas.microsoft.com/office/drawing/2014/main" id="{30CD6064-EE37-3F70-A8A1-0ECC03435ED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27575" cy="390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180138" y="0"/>
            <a:ext cx="4725987" cy="390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446A-033A-41E7-A0D8-3893664FF6D9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614738" y="973138"/>
            <a:ext cx="3679825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90613" y="3743325"/>
            <a:ext cx="8728075" cy="3063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388225"/>
            <a:ext cx="4727575" cy="390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180138" y="7388225"/>
            <a:ext cx="4725987" cy="390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E7432-50B2-43EA-AFFE-DF7D4068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20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7432-50B2-43EA-AFFE-DF7D4068B6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88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2C37C-84E3-4BE9-645A-C59116F67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1A41484-5EF2-79EA-CE38-A0A6D56FC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283E70-9C2C-2AF7-55EB-15EB658C6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Soit un total de 28476 opérationnels sur l’ensemble du pays et 100 mâts de grandes hauteurs.</a:t>
            </a:r>
          </a:p>
          <a:p>
            <a:r>
              <a:rPr lang="fr-FR" dirty="0"/>
              <a:t>La province de l’estuaire représente 45% du réseau national et a le meilleur taux d’éclairement avec 74,49%.</a:t>
            </a:r>
          </a:p>
          <a:p>
            <a:r>
              <a:rPr lang="fr-FR" dirty="0"/>
              <a:t>Le taux d’éclairement national est de 65%,15 avec le G8 qui a le taux le plus bas à fin décembre 2024 soit 53;06%.</a:t>
            </a:r>
          </a:p>
          <a:p>
            <a:r>
              <a:rPr lang="fr-FR" dirty="0"/>
              <a:t>Le taux de fonctionnement du G8 est de 66% à date pour donner suite au plan de réhabilitation mise en œuvre début 2025.</a:t>
            </a:r>
          </a:p>
          <a:p>
            <a:r>
              <a:rPr lang="fr-FR" dirty="0"/>
              <a:t>L’objectif global en 2025 est d’atteindre un taux d’éclairement de 90% sur l’ensemble des réseaux.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FDE193-3183-8242-E76B-3C0920E55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7432-50B2-43EA-AFFE-DF7D4068B6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3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0AA78-1A55-8766-C7CC-780698985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C82911-F349-E9F5-D871-1EAF52D47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9B56AF-BFD8-3C8E-0A8D-F7BD22958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Soit un total de 28476 opérationnels sur l’ensemble du pays et 100 mâts de grandes hauteurs.</a:t>
            </a:r>
          </a:p>
          <a:p>
            <a:r>
              <a:rPr lang="fr-FR" dirty="0"/>
              <a:t>La province de l’estuaire représente 45% du réseau national et a le meilleur taux d’éclairement avec 74,49%.</a:t>
            </a:r>
          </a:p>
          <a:p>
            <a:r>
              <a:rPr lang="fr-FR" dirty="0"/>
              <a:t>Le taux d’éclairement national est de 65%,15 avec le G8 qui a le taux le plus bas à fin décembre 2024 soit 53;06%.</a:t>
            </a:r>
          </a:p>
          <a:p>
            <a:r>
              <a:rPr lang="fr-FR" dirty="0"/>
              <a:t>Le taux de fonctionnement du G8 est de 66% à date pour donner suite au plan de réhabilitation mise en œuvre début 2025.</a:t>
            </a:r>
          </a:p>
          <a:p>
            <a:r>
              <a:rPr lang="fr-FR" dirty="0"/>
              <a:t>L’objectif global en 2025 est d’atteindre un taux d’éclairement de 90% sur l’ensemble des réseaux.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451523-8F0A-2B62-7F70-1B2920C42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7432-50B2-43EA-AFFE-DF7D4068B6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1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27EBD-C667-FE1D-22D0-CD1A9709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62AB7B-1022-9658-3B09-7A795F173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2DCA3C-70C8-2CD4-5638-204F4A1C0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Soit un total de 28476 opérationnels sur l’ensemble du pays et 100 mâts de grandes hauteurs.</a:t>
            </a:r>
          </a:p>
          <a:p>
            <a:r>
              <a:rPr lang="fr-FR" dirty="0"/>
              <a:t>La province de l’estuaire représente 45% du réseau national et a le meilleur taux d’éclairement avec 74,49%.</a:t>
            </a:r>
          </a:p>
          <a:p>
            <a:r>
              <a:rPr lang="fr-FR" dirty="0"/>
              <a:t>Le taux d’éclairement national est de 65%,15 avec le G8 qui a le taux le plus bas à fin décembre 2024 soit 53;06%.</a:t>
            </a:r>
          </a:p>
          <a:p>
            <a:r>
              <a:rPr lang="fr-FR" dirty="0"/>
              <a:t>Le taux de fonctionnement du G8 est de 66% à date pour donner suite au plan de réhabilitation mise en œuvre début 2025.</a:t>
            </a:r>
          </a:p>
          <a:p>
            <a:r>
              <a:rPr lang="fr-FR" dirty="0"/>
              <a:t>L’objectif global en 2025 est d’atteindre un taux d’éclairement de 90% sur l’ensemble des réseaux.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B29AC5-B42F-45CA-06FF-BDDE3E689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7432-50B2-43EA-AFFE-DF7D4068B6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91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42928-F72E-4DB0-9398-B82BBBA1B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1F144D0-9043-9B36-4700-85E36325B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AD3ED8-EA55-0F13-03F1-62A296460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Soit un total de 280 fonctionnels sur 5 provinces ,</a:t>
            </a:r>
            <a:endParaRPr lang="fr-G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F4126B-5693-D6C2-78EB-AE34EA56E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7432-50B2-43EA-AFFE-DF7D4068B6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6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A4173-5191-5170-C050-9D3DF77D7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FB6603-AD7E-33EF-5986-1C8C57DD8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E202F4-7EAF-BF10-D367-D14551596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Soit un total de 583 opérationnels sur l’ensemble du pays </a:t>
            </a:r>
          </a:p>
          <a:p>
            <a:r>
              <a:rPr lang="fr-FR" dirty="0"/>
              <a:t>Prés de 44 % des bornes fontaines sont malheureusement HS et nécessite un plan d’action de réhabilitation.</a:t>
            </a:r>
            <a:endParaRPr lang="fr-G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63E8AE-AAB6-0225-2ABE-37D05242F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7432-50B2-43EA-AFFE-DF7D4068B6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6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574B9-B441-AB4F-ABE1-0B8F1E484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D97089-271F-1BDC-7AA8-F1CA02CE6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EED080D-6A32-159B-3A33-BDC920EA5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Soit un total de 583 opérationnels sur l’ensemble du pays </a:t>
            </a:r>
          </a:p>
          <a:p>
            <a:r>
              <a:rPr lang="fr-FR" dirty="0"/>
              <a:t>Prés de 44 % des bornes fontaines sont malheureusement HS et nécessite un plan d’action de réhabilitation.</a:t>
            </a:r>
            <a:endParaRPr lang="fr-G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1F4EA6-7500-FEC1-64C9-2F8B9B54E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7432-50B2-43EA-AFFE-DF7D4068B6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48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04ADC-CB5F-B097-9AF1-5AAE0278D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2E66C6-334A-5092-11BB-5FB5E38B6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FBA066-57AA-8510-AB20-240D27406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Soit un total de 280 fonctionnels sur 5 provinces ,</a:t>
            </a:r>
            <a:endParaRPr lang="fr-G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A2EEE2-E11E-6031-510E-414F27DB1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7432-50B2-43EA-AFFE-DF7D4068B6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74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Etat de consommation globale supportée par le CNEE en 2024 est de 3 912 211 965 FCFA. </a:t>
            </a:r>
          </a:p>
          <a:p>
            <a:endParaRPr lang="fr-FR" dirty="0"/>
          </a:p>
          <a:p>
            <a:r>
              <a:rPr lang="fr-FR" dirty="0"/>
              <a:t>L’éclairage public consomme le plus, suivi de l’électricité des collectivités locales, de l’eau des collectivité locales et enfin des bornes fontaines. Les  provinces </a:t>
            </a:r>
            <a:r>
              <a:rPr lang="fr-FR" dirty="0" err="1"/>
              <a:t>energivors</a:t>
            </a:r>
            <a:r>
              <a:rPr lang="fr-FR" dirty="0"/>
              <a:t> sont l’estuaire, Haut Ogooué, Ogooué Maritime et le </a:t>
            </a:r>
            <a:r>
              <a:rPr lang="fr-FR" dirty="0" err="1"/>
              <a:t>Ngounié</a:t>
            </a:r>
            <a:r>
              <a:rPr lang="fr-FR" dirty="0"/>
              <a:t>.</a:t>
            </a:r>
            <a:endParaRPr lang="fr-G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7432-50B2-43EA-AFFE-DF7D4068B6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07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197" y="2411412"/>
            <a:ext cx="9272905" cy="1633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6395" y="4356100"/>
            <a:ext cx="7636510" cy="1944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0070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07979" cy="77759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5465" y="1789112"/>
            <a:ext cx="4745545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18289" y="1789112"/>
            <a:ext cx="4745545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0000">
              <a:schemeClr val="bg1"/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23278" y="443257"/>
            <a:ext cx="3463925" cy="105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287" y="1349828"/>
            <a:ext cx="5905500" cy="167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0070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9162" y="7234237"/>
            <a:ext cx="3490976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5465" y="7234237"/>
            <a:ext cx="2509139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54696" y="7234237"/>
            <a:ext cx="2509139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www.cnee.ga/" TargetMode="External"/><Relationship Id="rId4" Type="http://schemas.openxmlformats.org/officeDocument/2006/relationships/hyperlink" Target="mailto:contact@cnee-gabon.ga" TargetMode="Externa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CBEEA6-50E8-F67B-1621-440CB605B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782" y="0"/>
            <a:ext cx="11641986" cy="7778749"/>
          </a:xfrm>
          <a:prstGeom prst="rect">
            <a:avLst/>
          </a:prstGeom>
        </p:spPr>
      </p:pic>
      <p:pic>
        <p:nvPicPr>
          <p:cNvPr id="27" name="Image 26" descr="images">
            <a:extLst>
              <a:ext uri="{FF2B5EF4-FFF2-40B4-BE49-F238E27FC236}">
                <a16:creationId xmlns:a16="http://schemas.microsoft.com/office/drawing/2014/main" id="{C828D3C9-E36F-4229-D947-19D04B72E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647" y="153445"/>
            <a:ext cx="116459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50" y="916715"/>
            <a:ext cx="6840234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0">
    <p:wipe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F915F-B194-9ED6-C310-F6C5E1FA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BEC7B5D-2239-CB11-2F7F-7690701A93A9}"/>
              </a:ext>
            </a:extLst>
          </p:cNvPr>
          <p:cNvGrpSpPr/>
          <p:nvPr/>
        </p:nvGrpSpPr>
        <p:grpSpPr>
          <a:xfrm>
            <a:off x="262890" y="29243"/>
            <a:ext cx="10646410" cy="1601160"/>
            <a:chOff x="-6353" y="0"/>
            <a:chExt cx="10646410" cy="22237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6F10D55E-E3AD-EBDD-77BB-8F5B50C10B1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" y="0"/>
              <a:ext cx="10640006" cy="221061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E288500-569B-37BF-70A7-AA2497F46775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2F44920-9405-D1E6-23D5-A579180CBE05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EDE1291E-54FD-7A4D-0ED8-2836E78B15BB}"/>
              </a:ext>
            </a:extLst>
          </p:cNvPr>
          <p:cNvSpPr txBox="1"/>
          <p:nvPr/>
        </p:nvSpPr>
        <p:spPr>
          <a:xfrm>
            <a:off x="2560762" y="673502"/>
            <a:ext cx="605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ANTENNES PROVINCIALES</a:t>
            </a:r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6666" y="2595592"/>
            <a:ext cx="10225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Century Gothic" panose="020B0502020202020204" pitchFamily="34" charset="0"/>
              </a:rPr>
              <a:t>Pour assurer une action de proximité et une meilleure réactivité sur le terrain, le CNEE dispose de neuf  antennes provinciales, réparties sur l’ensemble du territoire national.</a:t>
            </a:r>
          </a:p>
          <a:p>
            <a:pPr algn="just"/>
            <a:endParaRPr lang="fr-FR" dirty="0">
              <a:latin typeface="Century Gothic" panose="020B0502020202020204" pitchFamily="34" charset="0"/>
            </a:endParaRPr>
          </a:p>
          <a:p>
            <a:pPr algn="just"/>
            <a:r>
              <a:rPr lang="fr-FR" dirty="0">
                <a:latin typeface="Century Gothic" panose="020B0502020202020204" pitchFamily="34" charset="0"/>
              </a:rPr>
              <a:t>Ces antennes assurent la coordination locale, la supervision des travaux et le relais avec les citoyens.</a:t>
            </a:r>
          </a:p>
          <a:p>
            <a:pPr algn="just"/>
            <a:endParaRPr lang="fr-FR" dirty="0">
              <a:latin typeface="Century Gothic" panose="020B0502020202020204" pitchFamily="34" charset="0"/>
            </a:endParaRPr>
          </a:p>
          <a:p>
            <a:pPr algn="just"/>
            <a:r>
              <a:rPr lang="fr-FR" dirty="0">
                <a:latin typeface="Century Gothic" panose="020B0502020202020204" pitchFamily="34" charset="0"/>
              </a:rPr>
              <a:t>Notre présence sur l'ensemble du territoire gabonais et notre disponibilité permanente témoignent de notre engagement à être au service des populations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1035347" y="1650809"/>
            <a:ext cx="8778399" cy="709729"/>
            <a:chOff x="4882350" y="3185375"/>
            <a:chExt cx="2017308" cy="105247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Rectangle 38"/>
            <p:cNvSpPr/>
            <p:nvPr/>
          </p:nvSpPr>
          <p:spPr>
            <a:xfrm>
              <a:off x="4882350" y="3320705"/>
              <a:ext cx="2017308" cy="917144"/>
            </a:xfrm>
            <a:prstGeom prst="rect">
              <a:avLst/>
            </a:prstGeom>
            <a:solidFill>
              <a:srgbClr val="0070B3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GA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882350" y="3185375"/>
              <a:ext cx="2017308" cy="10086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>
                  <a:latin typeface="Century Gothic" panose="020B0502020202020204" pitchFamily="34" charset="0"/>
                </a:rPr>
                <a:t>UNE PRÉSENCE EFFECTIVE SUR LES 9 PROVINCES DU GABON</a:t>
              </a:r>
              <a:endParaRPr lang="fr-GA" sz="20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59" y="5104206"/>
            <a:ext cx="3440047" cy="2442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B81603-6EC1-8957-F777-A434445883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90" y="5104206"/>
            <a:ext cx="3714729" cy="2442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15BB94F-833E-3F1D-B9E5-4A03DA27A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82" y="6391815"/>
            <a:ext cx="1665576" cy="137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E2DCF-3741-BBF4-C818-F6B8B3C6A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lein air, bâtiment, ciel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4B95DEB8-A8AB-E281-D995-44C1AE582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76" y="4608381"/>
            <a:ext cx="2941130" cy="2205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24F17F2C-00F1-D64C-F242-3A5C1BCD631C}"/>
              </a:ext>
            </a:extLst>
          </p:cNvPr>
          <p:cNvGrpSpPr/>
          <p:nvPr/>
        </p:nvGrpSpPr>
        <p:grpSpPr>
          <a:xfrm>
            <a:off x="249467" y="-18044"/>
            <a:ext cx="10646410" cy="1601160"/>
            <a:chOff x="-6353" y="0"/>
            <a:chExt cx="10646410" cy="22237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16F2C5F-459A-FD9E-F4FF-8B98D2B072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" y="0"/>
              <a:ext cx="10640006" cy="221061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795CB16-3A1E-34AC-0C4F-068A6071052B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A78AEB4-7B30-68F7-5ADB-4BC81B8A5264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272B82D3-0802-829E-49E2-5A5B050A4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82" y="6391815"/>
            <a:ext cx="1665576" cy="13720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DEFD42D-7A41-D407-18D6-C2A61C6B4290}"/>
              </a:ext>
            </a:extLst>
          </p:cNvPr>
          <p:cNvSpPr txBox="1"/>
          <p:nvPr/>
        </p:nvSpPr>
        <p:spPr>
          <a:xfrm>
            <a:off x="2859426" y="589599"/>
            <a:ext cx="605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ANTENNES PROVINCIALES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48E3FC3-589F-B24E-BB03-3F08DDEF5BA8}"/>
              </a:ext>
            </a:extLst>
          </p:cNvPr>
          <p:cNvSpPr txBox="1"/>
          <p:nvPr/>
        </p:nvSpPr>
        <p:spPr>
          <a:xfrm>
            <a:off x="1663098" y="7057858"/>
            <a:ext cx="3254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 siège social du CNEE à Libreville 2012</a:t>
            </a:r>
            <a:endParaRPr lang="fr-GA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7A82145E-F1DD-093F-D8B2-0360E0135A01}"/>
              </a:ext>
            </a:extLst>
          </p:cNvPr>
          <p:cNvGrpSpPr/>
          <p:nvPr/>
        </p:nvGrpSpPr>
        <p:grpSpPr>
          <a:xfrm>
            <a:off x="577850" y="1805856"/>
            <a:ext cx="9899132" cy="2906609"/>
            <a:chOff x="741450" y="2037549"/>
            <a:chExt cx="9679657" cy="2705885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93372A3-0616-1AA7-B81B-89F2470023D3}"/>
                </a:ext>
              </a:extLst>
            </p:cNvPr>
            <p:cNvSpPr txBox="1"/>
            <p:nvPr/>
          </p:nvSpPr>
          <p:spPr>
            <a:xfrm>
              <a:off x="741450" y="2661276"/>
              <a:ext cx="11046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Antenne de l’Ogooué Maritime :</a:t>
              </a:r>
            </a:p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lang="fr-FR" sz="1200" i="0" kern="1200" dirty="0">
                  <a:latin typeface="Century Gothic" panose="020B0502020202020204" pitchFamily="34" charset="0"/>
                  <a:ea typeface="+mn-ea"/>
                  <a:cs typeface="+mn-cs"/>
                </a:rPr>
                <a:t>Siège à Port-Gentil. 1 septembre 2017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00F0293-A8BA-E237-A30C-7587D4966D25}"/>
                </a:ext>
              </a:extLst>
            </p:cNvPr>
            <p:cNvSpPr txBox="1"/>
            <p:nvPr/>
          </p:nvSpPr>
          <p:spPr>
            <a:xfrm>
              <a:off x="1930072" y="2657173"/>
              <a:ext cx="914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Antenne de la </a:t>
              </a:r>
              <a:r>
                <a:rPr lang="fr-FR" sz="1200" b="1" i="0" kern="1200" dirty="0" err="1">
                  <a:latin typeface="Century Gothic" panose="020B0502020202020204" pitchFamily="34" charset="0"/>
                  <a:ea typeface="+mn-ea"/>
                  <a:cs typeface="+mn-cs"/>
                </a:rPr>
                <a:t>Ngounié</a:t>
              </a:r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 :</a:t>
              </a:r>
            </a:p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lang="fr-FR" sz="1200" b="0" i="0" kern="1200" baseline="0" dirty="0">
                  <a:latin typeface="Century Gothic" panose="020B0502020202020204" pitchFamily="34" charset="0"/>
                </a:rPr>
                <a:t>Siège à Mouila, mise en service 20 juillet 2019.</a:t>
              </a:r>
              <a:endParaRPr lang="fr-FR" sz="12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3B60AEA-2D13-3659-9722-ADD566EF75D5}"/>
                </a:ext>
              </a:extLst>
            </p:cNvPr>
            <p:cNvSpPr txBox="1"/>
            <p:nvPr/>
          </p:nvSpPr>
          <p:spPr>
            <a:xfrm>
              <a:off x="3014948" y="2657173"/>
              <a:ext cx="914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Antenne du </a:t>
              </a:r>
              <a:r>
                <a:rPr lang="fr-FR" sz="1200" b="1" i="0" kern="1200" dirty="0" err="1">
                  <a:latin typeface="Century Gothic" panose="020B0502020202020204" pitchFamily="34" charset="0"/>
                  <a:ea typeface="+mn-ea"/>
                  <a:cs typeface="+mn-cs"/>
                </a:rPr>
                <a:t>Woleu-Ntem</a:t>
              </a:r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 :</a:t>
              </a:r>
            </a:p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lang="fr-FR" sz="1200" b="0" i="0" kern="1200" baseline="0" dirty="0">
                  <a:latin typeface="Century Gothic" panose="020B0502020202020204" pitchFamily="34" charset="0"/>
                </a:rPr>
                <a:t>Siège à Oyem, mise en service le 28 juillet 2019. </a:t>
              </a:r>
              <a:endParaRPr lang="fr-FR" sz="12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5A4BD13-61CF-62F8-E104-22D5D78F61E7}"/>
                </a:ext>
              </a:extLst>
            </p:cNvPr>
            <p:cNvSpPr txBox="1"/>
            <p:nvPr/>
          </p:nvSpPr>
          <p:spPr>
            <a:xfrm>
              <a:off x="4035574" y="2619776"/>
              <a:ext cx="978651" cy="1244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Antenne du Haut-Ogooué :</a:t>
              </a:r>
            </a:p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lang="fr-FR" sz="1200" b="0" i="0" kern="1200" baseline="0" dirty="0">
                  <a:latin typeface="Century Gothic" panose="020B0502020202020204" pitchFamily="34" charset="0"/>
                </a:rPr>
                <a:t>Siège à Franceville, mise en service le 5 août 2019.</a:t>
              </a:r>
              <a:endParaRPr lang="fr-FR" sz="12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C8FA522-8437-1718-7FBF-5ABB845CC31D}"/>
                </a:ext>
              </a:extLst>
            </p:cNvPr>
            <p:cNvSpPr txBox="1"/>
            <p:nvPr/>
          </p:nvSpPr>
          <p:spPr>
            <a:xfrm>
              <a:off x="5120450" y="2619776"/>
              <a:ext cx="914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</a:rPr>
                <a:t>Antenne de la </a:t>
              </a:r>
              <a:r>
                <a:rPr lang="fr-FR" sz="1200" b="1" i="0" kern="1200" dirty="0" err="1">
                  <a:latin typeface="Century Gothic" panose="020B0502020202020204" pitchFamily="34" charset="0"/>
                </a:rPr>
                <a:t>Nyanga</a:t>
              </a:r>
              <a:r>
                <a:rPr lang="fr-FR" sz="1200" b="1" i="0" kern="1200" dirty="0">
                  <a:latin typeface="Century Gothic" panose="020B0502020202020204" pitchFamily="34" charset="0"/>
                </a:rPr>
                <a:t> :</a:t>
              </a:r>
            </a:p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</a:rPr>
                <a:t> </a:t>
              </a:r>
              <a:r>
                <a:rPr lang="fr-FR" sz="1200" b="0" i="0" kern="1200" baseline="0" dirty="0">
                  <a:latin typeface="Century Gothic" panose="020B0502020202020204" pitchFamily="34" charset="0"/>
                </a:rPr>
                <a:t>Siège à Tchibanga, mise en service le 20 mai 2021.</a:t>
              </a:r>
              <a:endParaRPr lang="fr-FR" sz="12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31ABC5C-56B5-0681-61EA-AC1366568ACD}"/>
                </a:ext>
              </a:extLst>
            </p:cNvPr>
            <p:cNvSpPr txBox="1"/>
            <p:nvPr/>
          </p:nvSpPr>
          <p:spPr>
            <a:xfrm>
              <a:off x="6162235" y="2619776"/>
              <a:ext cx="914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Antenne de l’Ogooué Ivindo : </a:t>
              </a:r>
            </a:p>
            <a:p>
              <a:pPr lvl="0"/>
              <a:r>
                <a:rPr lang="fr-FR" sz="1200" b="0" i="0" kern="1200" baseline="0" dirty="0">
                  <a:latin typeface="Century Gothic" panose="020B0502020202020204" pitchFamily="34" charset="0"/>
                </a:rPr>
                <a:t>Siège à Makokou, mise en service le 19 juin 2020.</a:t>
              </a:r>
              <a:endParaRPr lang="fr-FR" sz="12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3432BBE-3C7C-DC4C-0B17-5CE014980BB5}"/>
                </a:ext>
              </a:extLst>
            </p:cNvPr>
            <p:cNvSpPr txBox="1"/>
            <p:nvPr/>
          </p:nvSpPr>
          <p:spPr>
            <a:xfrm>
              <a:off x="7249388" y="2619776"/>
              <a:ext cx="914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Antenne</a:t>
              </a:r>
              <a:r>
                <a:rPr lang="fr-FR" sz="1200" b="1" i="0" kern="1200" baseline="0" dirty="0">
                  <a:latin typeface="Century Gothic" panose="020B0502020202020204" pitchFamily="34" charset="0"/>
                </a:rPr>
                <a:t> </a:t>
              </a:r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de l’Ogooué Lolo :</a:t>
              </a:r>
            </a:p>
            <a:p>
              <a:pPr lvl="0"/>
              <a:r>
                <a:rPr lang="fr-FR" sz="1200" b="0" i="0" kern="1200" baseline="0" dirty="0">
                  <a:latin typeface="Century Gothic" panose="020B0502020202020204" pitchFamily="34" charset="0"/>
                </a:rPr>
                <a:t> Siège à Koula-Moutou, mise en service le 22 août 2020.</a:t>
              </a:r>
              <a:endParaRPr lang="fr-FR" sz="12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1CD89E6-56BF-C2C0-ACA1-DE66A2C7B7C2}"/>
                </a:ext>
              </a:extLst>
            </p:cNvPr>
            <p:cNvSpPr txBox="1"/>
            <p:nvPr/>
          </p:nvSpPr>
          <p:spPr>
            <a:xfrm>
              <a:off x="8399191" y="2619776"/>
              <a:ext cx="914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</a:rPr>
                <a:t>Antenne de Moyen Ogooué :</a:t>
              </a:r>
            </a:p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</a:rPr>
                <a:t> </a:t>
              </a:r>
              <a:r>
                <a:rPr lang="fr-FR" sz="1200" b="0" i="0" kern="1200" baseline="0" dirty="0">
                  <a:latin typeface="Century Gothic" panose="020B0502020202020204" pitchFamily="34" charset="0"/>
                </a:rPr>
                <a:t>Siège à Lambaréné, mise en service le 15 avril 2022.</a:t>
              </a:r>
              <a:endParaRPr lang="fr-FR" sz="12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399783D-3609-212D-41DD-BD4D89E8270D}"/>
                </a:ext>
              </a:extLst>
            </p:cNvPr>
            <p:cNvSpPr txBox="1"/>
            <p:nvPr/>
          </p:nvSpPr>
          <p:spPr>
            <a:xfrm>
              <a:off x="9506707" y="2627470"/>
              <a:ext cx="914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Antenne</a:t>
              </a:r>
              <a:r>
                <a:rPr lang="fr-FR" sz="1200" b="1" i="0" kern="1200" baseline="0" dirty="0">
                  <a:latin typeface="Century Gothic" panose="020B0502020202020204" pitchFamily="34" charset="0"/>
                </a:rPr>
                <a:t> </a:t>
              </a:r>
              <a:r>
                <a:rPr lang="fr-FR" sz="1200" b="1" i="0" kern="1200" dirty="0">
                  <a:latin typeface="Century Gothic" panose="020B0502020202020204" pitchFamily="34" charset="0"/>
                  <a:ea typeface="+mn-ea"/>
                  <a:cs typeface="+mn-cs"/>
                </a:rPr>
                <a:t>de l’Estuaire :</a:t>
              </a:r>
            </a:p>
            <a:p>
              <a:pPr lvl="0"/>
              <a:r>
                <a:rPr lang="fr-FR" sz="1200" b="0" i="0" kern="1200" baseline="0" dirty="0">
                  <a:latin typeface="Century Gothic" panose="020B0502020202020204" pitchFamily="34" charset="0"/>
                </a:rPr>
                <a:t> Siège à </a:t>
              </a:r>
              <a:r>
                <a:rPr lang="fr-FR" sz="1200" b="0" i="0" kern="1200" baseline="0" dirty="0" err="1">
                  <a:latin typeface="Century Gothic" panose="020B0502020202020204" pitchFamily="34" charset="0"/>
                </a:rPr>
                <a:t>Ntoum</a:t>
              </a:r>
              <a:endParaRPr lang="fr-FR" sz="1200" b="0" i="0" kern="1200" baseline="0" dirty="0">
                <a:latin typeface="Century Gothic" panose="020B0502020202020204" pitchFamily="34" charset="0"/>
              </a:endParaRPr>
            </a:p>
            <a:p>
              <a:pPr lvl="0"/>
              <a:r>
                <a:rPr lang="fr-FR" sz="1200" dirty="0">
                  <a:latin typeface="Century Gothic" panose="020B0502020202020204" pitchFamily="34" charset="0"/>
                </a:rPr>
                <a:t>Mise en service le 10 janvier 2024</a:t>
              </a:r>
              <a:endParaRPr lang="fr-FR" sz="1200" kern="1200" dirty="0">
                <a:latin typeface="Century Gothic" panose="020B0502020202020204" pitchFamily="34" charset="0"/>
              </a:endParaRPr>
            </a:p>
          </p:txBody>
        </p:sp>
        <p:pic>
          <p:nvPicPr>
            <p:cNvPr id="23" name="Graphique 22" descr="Tribunal avec un remplissage uni">
              <a:extLst>
                <a:ext uri="{FF2B5EF4-FFF2-40B4-BE49-F238E27FC236}">
                  <a16:creationId xmlns:a16="http://schemas.microsoft.com/office/drawing/2014/main" id="{9792169D-8E4A-90AF-DF06-0509163DD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7181" y="2055230"/>
              <a:ext cx="406753" cy="406753"/>
            </a:xfrm>
            <a:prstGeom prst="rect">
              <a:avLst/>
            </a:prstGeom>
          </p:spPr>
        </p:pic>
        <p:pic>
          <p:nvPicPr>
            <p:cNvPr id="27" name="Graphique 26" descr="Tribunal avec un remplissage uni">
              <a:extLst>
                <a:ext uri="{FF2B5EF4-FFF2-40B4-BE49-F238E27FC236}">
                  <a16:creationId xmlns:a16="http://schemas.microsoft.com/office/drawing/2014/main" id="{EE87A16C-E168-8786-CA80-0BD3E3ED8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40494" y="2075136"/>
              <a:ext cx="406753" cy="406753"/>
            </a:xfrm>
            <a:prstGeom prst="rect">
              <a:avLst/>
            </a:prstGeom>
          </p:spPr>
        </p:pic>
        <p:pic>
          <p:nvPicPr>
            <p:cNvPr id="28" name="Graphique 27" descr="Tribunal avec un remplissage uni">
              <a:extLst>
                <a:ext uri="{FF2B5EF4-FFF2-40B4-BE49-F238E27FC236}">
                  <a16:creationId xmlns:a16="http://schemas.microsoft.com/office/drawing/2014/main" id="{F6430E35-C22A-9D4E-ECA8-F0041DFE1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59106" y="2063188"/>
              <a:ext cx="406753" cy="406753"/>
            </a:xfrm>
            <a:prstGeom prst="rect">
              <a:avLst/>
            </a:prstGeom>
          </p:spPr>
        </p:pic>
        <p:pic>
          <p:nvPicPr>
            <p:cNvPr id="29" name="Graphique 28" descr="Tribunal avec un remplissage uni">
              <a:extLst>
                <a:ext uri="{FF2B5EF4-FFF2-40B4-BE49-F238E27FC236}">
                  <a16:creationId xmlns:a16="http://schemas.microsoft.com/office/drawing/2014/main" id="{AD066842-AE44-3B15-5652-0562D87B4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64751" y="2055232"/>
              <a:ext cx="406753" cy="406753"/>
            </a:xfrm>
            <a:prstGeom prst="rect">
              <a:avLst/>
            </a:prstGeom>
          </p:spPr>
        </p:pic>
        <p:pic>
          <p:nvPicPr>
            <p:cNvPr id="30" name="Graphique 29" descr="Tribunal avec un remplissage uni">
              <a:extLst>
                <a:ext uri="{FF2B5EF4-FFF2-40B4-BE49-F238E27FC236}">
                  <a16:creationId xmlns:a16="http://schemas.microsoft.com/office/drawing/2014/main" id="{2EE386B1-99C8-81EE-3294-58F430FE4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5713" y="2037549"/>
              <a:ext cx="406753" cy="406753"/>
            </a:xfrm>
            <a:prstGeom prst="rect">
              <a:avLst/>
            </a:prstGeom>
          </p:spPr>
        </p:pic>
        <p:pic>
          <p:nvPicPr>
            <p:cNvPr id="31" name="Graphique 30" descr="Tribunal avec un remplissage uni">
              <a:extLst>
                <a:ext uri="{FF2B5EF4-FFF2-40B4-BE49-F238E27FC236}">
                  <a16:creationId xmlns:a16="http://schemas.microsoft.com/office/drawing/2014/main" id="{60B5D17D-A025-FD64-2AFA-BFA4C1C68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23652" y="2075135"/>
              <a:ext cx="406753" cy="406753"/>
            </a:xfrm>
            <a:prstGeom prst="rect">
              <a:avLst/>
            </a:prstGeom>
          </p:spPr>
        </p:pic>
        <p:pic>
          <p:nvPicPr>
            <p:cNvPr id="32" name="Graphique 31" descr="Tribunal avec un remplissage uni">
              <a:extLst>
                <a:ext uri="{FF2B5EF4-FFF2-40B4-BE49-F238E27FC236}">
                  <a16:creationId xmlns:a16="http://schemas.microsoft.com/office/drawing/2014/main" id="{7107AB84-4F27-C29C-3DA5-C0E2D28F3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80869" y="2075134"/>
              <a:ext cx="406753" cy="406753"/>
            </a:xfrm>
            <a:prstGeom prst="rect">
              <a:avLst/>
            </a:prstGeom>
          </p:spPr>
        </p:pic>
        <p:pic>
          <p:nvPicPr>
            <p:cNvPr id="33" name="Graphique 32" descr="Tribunal avec un remplissage uni">
              <a:extLst>
                <a:ext uri="{FF2B5EF4-FFF2-40B4-BE49-F238E27FC236}">
                  <a16:creationId xmlns:a16="http://schemas.microsoft.com/office/drawing/2014/main" id="{DEFC128D-FC8F-1A76-BDB5-812DE7D79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30739" y="2049731"/>
              <a:ext cx="406753" cy="406753"/>
            </a:xfrm>
            <a:prstGeom prst="rect">
              <a:avLst/>
            </a:prstGeom>
          </p:spPr>
        </p:pic>
        <p:pic>
          <p:nvPicPr>
            <p:cNvPr id="34" name="Graphique 33" descr="Tribunal avec un remplissage uni">
              <a:extLst>
                <a:ext uri="{FF2B5EF4-FFF2-40B4-BE49-F238E27FC236}">
                  <a16:creationId xmlns:a16="http://schemas.microsoft.com/office/drawing/2014/main" id="{D4F678A5-10B5-BBCC-4BF5-9AE4385F7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8742" y="2063187"/>
              <a:ext cx="406753" cy="406753"/>
            </a:xfrm>
            <a:prstGeom prst="rect">
              <a:avLst/>
            </a:prstGeom>
          </p:spPr>
        </p:pic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C8E87D3F-0569-70F5-6B2F-1499D44B7A16}"/>
              </a:ext>
            </a:extLst>
          </p:cNvPr>
          <p:cNvSpPr txBox="1"/>
          <p:nvPr/>
        </p:nvSpPr>
        <p:spPr>
          <a:xfrm>
            <a:off x="5991272" y="7077824"/>
            <a:ext cx="231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Antenne de l’Estuaire 2024</a:t>
            </a:r>
            <a:endParaRPr lang="fr-GA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4" name="Image 13" descr="Une image contenant plein air, ciel, texte, sol&#10;&#10;Le contenu généré par l’IA peut être incorrect.">
            <a:extLst>
              <a:ext uri="{FF2B5EF4-FFF2-40B4-BE49-F238E27FC236}">
                <a16:creationId xmlns:a16="http://schemas.microsoft.com/office/drawing/2014/main" id="{F46B46DE-F1F3-B681-379C-A41E37843B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50" y="4610990"/>
            <a:ext cx="2944900" cy="2208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F89F2C1-8E90-CB1B-C7D2-C7C774F8AF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99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0B972-9B21-F55C-125A-2BA365D68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6EDA57B0-F78A-D9EB-D73E-0ECFD8181FA0}"/>
              </a:ext>
            </a:extLst>
          </p:cNvPr>
          <p:cNvGrpSpPr/>
          <p:nvPr/>
        </p:nvGrpSpPr>
        <p:grpSpPr>
          <a:xfrm>
            <a:off x="269294" y="-635"/>
            <a:ext cx="10640006" cy="1616263"/>
            <a:chOff x="-3" y="0"/>
            <a:chExt cx="10640006" cy="224474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B774C529-584A-FCE5-42F2-509EFD33F36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" y="14290"/>
              <a:ext cx="10640006" cy="2210613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3367574-01F7-5F10-CEF9-3D08D721EB1F}"/>
                </a:ext>
              </a:extLst>
            </p:cNvPr>
            <p:cNvSpPr/>
            <p:nvPr/>
          </p:nvSpPr>
          <p:spPr>
            <a:xfrm>
              <a:off x="-3" y="33675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B00ACCF-8B11-E7ED-4D1C-F7A0941A7FF8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1FBF5E86-08D9-342F-E723-16F36C346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24" y="6403975"/>
            <a:ext cx="1665576" cy="137201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24D374A-7201-AB42-9A21-32D496E093FA}"/>
              </a:ext>
            </a:extLst>
          </p:cNvPr>
          <p:cNvSpPr txBox="1"/>
          <p:nvPr/>
        </p:nvSpPr>
        <p:spPr>
          <a:xfrm>
            <a:off x="3022784" y="518267"/>
            <a:ext cx="605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COMMENT NOUS CONTACTER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F6936E-2459-5815-40C3-07020CC1A8F7}"/>
              </a:ext>
            </a:extLst>
          </p:cNvPr>
          <p:cNvSpPr txBox="1"/>
          <p:nvPr/>
        </p:nvSpPr>
        <p:spPr>
          <a:xfrm>
            <a:off x="3035098" y="1755775"/>
            <a:ext cx="5638800" cy="5170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latin typeface="Century Gothic" panose="020B0502020202020204" pitchFamily="34" charset="0"/>
                <a:cs typeface="Arial"/>
              </a:rPr>
              <a:t>S</a:t>
            </a:r>
            <a:r>
              <a:rPr lang="en-US" i="0" dirty="0" err="1">
                <a:latin typeface="Century Gothic" panose="020B0502020202020204" pitchFamily="34" charset="0"/>
                <a:cs typeface="Arial"/>
              </a:rPr>
              <a:t>iège</a:t>
            </a:r>
            <a:r>
              <a:rPr lang="en-US" i="0" dirty="0">
                <a:latin typeface="Century Gothic" panose="020B0502020202020204" pitchFamily="34" charset="0"/>
                <a:cs typeface="Arial"/>
              </a:rPr>
              <a:t> social du CNEE,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  <a:cs typeface="Arial"/>
              </a:rPr>
              <a:t>A</a:t>
            </a:r>
            <a:r>
              <a:rPr lang="en-US" i="0" dirty="0">
                <a:latin typeface="Century Gothic" panose="020B0502020202020204" pitchFamily="34" charset="0"/>
                <a:cs typeface="Arial"/>
              </a:rPr>
              <a:t>venue Paul MOUKAMBI,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i="0" dirty="0">
                <a:latin typeface="Century Gothic" panose="020B0502020202020204" pitchFamily="34" charset="0"/>
                <a:cs typeface="Arial"/>
              </a:rPr>
              <a:t>situé au Haut de Gué </a:t>
            </a:r>
            <a:r>
              <a:rPr lang="en-US" i="0" dirty="0" err="1">
                <a:latin typeface="Century Gothic" panose="020B0502020202020204" pitchFamily="34" charset="0"/>
                <a:cs typeface="Arial"/>
              </a:rPr>
              <a:t>Gué</a:t>
            </a:r>
            <a:r>
              <a:rPr lang="en-US" i="0" dirty="0">
                <a:latin typeface="Century Gothic" panose="020B0502020202020204" pitchFamily="34" charset="0"/>
                <a:cs typeface="Arial"/>
              </a:rPr>
              <a:t> à coté de la CEEAC,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i="0" dirty="0">
                <a:latin typeface="Century Gothic" panose="020B0502020202020204" pitchFamily="34" charset="0"/>
                <a:cs typeface="Arial"/>
              </a:rPr>
              <a:t>Téléphone</a:t>
            </a:r>
            <a:r>
              <a:rPr lang="en-US" i="0" dirty="0">
                <a:latin typeface="Century Gothic" panose="020B0502020202020204" pitchFamily="34" charset="0"/>
                <a:cs typeface="Arial"/>
              </a:rPr>
              <a:t>: 076 58 19 10 / 011 44 26 02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i="0" dirty="0">
                <a:latin typeface="Century Gothic" panose="020B0502020202020204" pitchFamily="34" charset="0"/>
                <a:cs typeface="Arial"/>
              </a:rPr>
              <a:t>Fax: </a:t>
            </a:r>
            <a:r>
              <a:rPr lang="en-US" i="0" dirty="0">
                <a:latin typeface="Century Gothic" panose="020B0502020202020204" pitchFamily="34" charset="0"/>
                <a:cs typeface="Arial"/>
              </a:rPr>
              <a:t>011 44 23 71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i="0" dirty="0" err="1">
                <a:latin typeface="Century Gothic" panose="020B0502020202020204" pitchFamily="34" charset="0"/>
                <a:cs typeface="Arial"/>
              </a:rPr>
              <a:t>Boîte</a:t>
            </a:r>
            <a:r>
              <a:rPr lang="en-US" i="0" dirty="0">
                <a:latin typeface="Century Gothic" panose="020B0502020202020204" pitchFamily="34" charset="0"/>
                <a:cs typeface="Arial"/>
              </a:rPr>
              <a:t> postale: 20 498 Libreville/Gabon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  <a:cs typeface="Arial"/>
              </a:rPr>
              <a:t>     Conseil National de l’Eau et de l’Electricité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  <a:cs typeface="Arial"/>
              </a:rPr>
              <a:t>     Conseil National de l’Eau et de l’Electricité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  <a:cs typeface="Arial"/>
              </a:rPr>
              <a:t>     Conseil National de l’Eau et de l’Electricité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i="0" dirty="0">
                <a:latin typeface="Century Gothic" panose="020B0502020202020204" pitchFamily="34" charset="0"/>
                <a:cs typeface="Arial"/>
                <a:hlinkClick r:id="rId4"/>
              </a:rPr>
              <a:t>contact@cnee-gabon.ga</a:t>
            </a:r>
            <a:r>
              <a:rPr lang="en-US" i="0" dirty="0">
                <a:latin typeface="Century Gothic" panose="020B0502020202020204" pitchFamily="34" charset="0"/>
                <a:cs typeface="Arial"/>
              </a:rPr>
              <a:t> </a:t>
            </a:r>
            <a:endParaRPr lang="en-US" dirty="0"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i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i="0" dirty="0">
                <a:latin typeface="Century Gothic" panose="020B050202020202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www.cnee-gabon.ga</a:t>
            </a:r>
            <a:r>
              <a:rPr lang="en-US" i="0" dirty="0">
                <a:latin typeface="Century Gothic" panose="020B0502020202020204" pitchFamily="34" charset="0"/>
                <a:cs typeface="Arial"/>
              </a:rPr>
              <a:t> </a:t>
            </a:r>
          </a:p>
        </p:txBody>
      </p:sp>
      <p:pic>
        <p:nvPicPr>
          <p:cNvPr id="15" name="Image 14" descr="Une image contenant symbole, logo, Police, Graphique&#10;&#10;Le contenu généré par l’IA peut être incorrect.">
            <a:extLst>
              <a:ext uri="{FF2B5EF4-FFF2-40B4-BE49-F238E27FC236}">
                <a16:creationId xmlns:a16="http://schemas.microsoft.com/office/drawing/2014/main" id="{CFC43D52-252A-5B93-52DD-BEE3AB15DA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78" y="4801095"/>
            <a:ext cx="442045" cy="276278"/>
          </a:xfrm>
          <a:prstGeom prst="rect">
            <a:avLst/>
          </a:prstGeom>
        </p:spPr>
      </p:pic>
      <p:pic>
        <p:nvPicPr>
          <p:cNvPr id="29" name="Image 28" descr="Une image contenant Graphique, logo, Police, symbole&#10;&#10;Le contenu généré par l’IA peut être incorrect.">
            <a:extLst>
              <a:ext uri="{FF2B5EF4-FFF2-40B4-BE49-F238E27FC236}">
                <a16:creationId xmlns:a16="http://schemas.microsoft.com/office/drawing/2014/main" id="{E2FCBF9C-BA2B-5404-1B9D-EDFDA4EB15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84" y="5240555"/>
            <a:ext cx="442045" cy="442045"/>
          </a:xfrm>
          <a:prstGeom prst="rect">
            <a:avLst/>
          </a:prstGeom>
        </p:spPr>
      </p:pic>
      <p:pic>
        <p:nvPicPr>
          <p:cNvPr id="31" name="Image 30" descr="Une image contenant symbol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C373D613-1393-2FBB-1808-BA979DC0FC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5098" y="5803700"/>
            <a:ext cx="370334" cy="37033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3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69625B3-58BF-1A57-A219-16D863DC3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02" y="5946775"/>
            <a:ext cx="2220598" cy="1829218"/>
          </a:xfrm>
          <a:prstGeom prst="rect">
            <a:avLst/>
          </a:prstGeom>
        </p:spPr>
      </p:pic>
      <p:pic>
        <p:nvPicPr>
          <p:cNvPr id="7" name="LOGO ANIME CNEE">
            <a:hlinkClick r:id="" action="ppaction://media"/>
            <a:extLst>
              <a:ext uri="{FF2B5EF4-FFF2-40B4-BE49-F238E27FC236}">
                <a16:creationId xmlns:a16="http://schemas.microsoft.com/office/drawing/2014/main" id="{C28B9FEF-C3EE-DD78-FF1E-F3505E86AF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8724" y="1501041"/>
            <a:ext cx="8491852" cy="477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F850AE-4B81-6603-7541-BE8313F42AEC}"/>
              </a:ext>
            </a:extLst>
          </p:cNvPr>
          <p:cNvSpPr txBox="1"/>
          <p:nvPr/>
        </p:nvSpPr>
        <p:spPr>
          <a:xfrm>
            <a:off x="4502150" y="343994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MERCI !</a:t>
            </a:r>
            <a:endParaRPr lang="fr-GA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7000">
              <a:schemeClr val="bg1"/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0D73EE-F40A-B348-CF90-B68354763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9DCA7BAF-4DDB-567C-5052-96D259ED2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754154"/>
              </p:ext>
            </p:extLst>
          </p:nvPr>
        </p:nvGraphicFramePr>
        <p:xfrm>
          <a:off x="2787650" y="1920225"/>
          <a:ext cx="6945697" cy="515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object 2">
            <a:extLst>
              <a:ext uri="{FF2B5EF4-FFF2-40B4-BE49-F238E27FC236}">
                <a16:creationId xmlns:a16="http://schemas.microsoft.com/office/drawing/2014/main" id="{15F80E59-2EBC-775E-9474-ACC32DF841B5}"/>
              </a:ext>
            </a:extLst>
          </p:cNvPr>
          <p:cNvGrpSpPr/>
          <p:nvPr/>
        </p:nvGrpSpPr>
        <p:grpSpPr>
          <a:xfrm>
            <a:off x="326838" y="-635"/>
            <a:ext cx="10646410" cy="1601160"/>
            <a:chOff x="-6353" y="0"/>
            <a:chExt cx="10646410" cy="22237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BEC69B93-95D4-3636-1133-1D6299B395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" y="0"/>
              <a:ext cx="10640006" cy="221061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AB725B7-9CC8-BDB4-1589-13EC06FDB7D6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5179EF7-072E-11D1-E150-1F61CD00AE83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DA909DCF-7F8C-32C5-0B3E-7F0DE5F80F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8" y="6393072"/>
            <a:ext cx="1665576" cy="13720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4B5C220-94E2-EA86-F72F-F82D944FA4C4}"/>
              </a:ext>
            </a:extLst>
          </p:cNvPr>
          <p:cNvSpPr txBox="1"/>
          <p:nvPr/>
        </p:nvSpPr>
        <p:spPr>
          <a:xfrm>
            <a:off x="2559050" y="507035"/>
            <a:ext cx="605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LES CHIFFRES CLÉS 2024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7000">
              <a:schemeClr val="bg1"/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488E3-24EA-196A-B5CC-71757D02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690E89D-74E1-4909-7963-1DFC32965353}"/>
              </a:ext>
            </a:extLst>
          </p:cNvPr>
          <p:cNvGrpSpPr/>
          <p:nvPr/>
        </p:nvGrpSpPr>
        <p:grpSpPr>
          <a:xfrm>
            <a:off x="326838" y="-635"/>
            <a:ext cx="10646410" cy="1601160"/>
            <a:chOff x="-6353" y="0"/>
            <a:chExt cx="10646410" cy="22237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C32F4113-024C-5ECD-A3E2-871F2D1AFB9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" y="0"/>
              <a:ext cx="10640006" cy="221061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E7E4B51-9FF7-0E25-003C-B26EA2DEC9F4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0FB5B3B-E3DF-A696-6F2E-D8A504897027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899D785A-F061-DFF8-FAA8-DAE0C1400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8" y="6393072"/>
            <a:ext cx="1665576" cy="13720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01A6BC7-10DA-EC51-4B6F-775F0755F309}"/>
              </a:ext>
            </a:extLst>
          </p:cNvPr>
          <p:cNvSpPr txBox="1"/>
          <p:nvPr/>
        </p:nvSpPr>
        <p:spPr>
          <a:xfrm>
            <a:off x="2559050" y="507035"/>
            <a:ext cx="605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LES CHIFFRES CLÉS 2024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64B3D7A-0C31-6EA9-AFB3-82AFFE6FAA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C53B42-05F4-D03D-5709-53036B206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81" y="2098722"/>
            <a:ext cx="6739052" cy="476245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9FF24F4-6F07-1E6B-B73E-76B14948AAE1}"/>
              </a:ext>
            </a:extLst>
          </p:cNvPr>
          <p:cNvSpPr txBox="1"/>
          <p:nvPr/>
        </p:nvSpPr>
        <p:spPr>
          <a:xfrm>
            <a:off x="7248805" y="2613566"/>
            <a:ext cx="3328270" cy="336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La couverture du territoire national est assurée grâce à un parc étoffé, composé de :</a:t>
            </a:r>
            <a:endParaRPr lang="fr-GA" dirty="0"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Century Gothic" panose="020B0502020202020204" pitchFamily="34" charset="0"/>
              </a:rPr>
              <a:t>Luminaires : 28 447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Century Gothic" panose="020B0502020202020204" pitchFamily="34" charset="0"/>
              </a:rPr>
              <a:t>Armoires d’éclairages publics : 1 190</a:t>
            </a:r>
            <a:endParaRPr lang="fr-G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9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7000">
              <a:schemeClr val="bg1"/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B55D5D-0DAA-A70C-3D1F-2580B9F75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7A3654A-74EB-6455-3DC8-7D560720F9E9}"/>
              </a:ext>
            </a:extLst>
          </p:cNvPr>
          <p:cNvGrpSpPr/>
          <p:nvPr/>
        </p:nvGrpSpPr>
        <p:grpSpPr>
          <a:xfrm>
            <a:off x="326838" y="-635"/>
            <a:ext cx="10646410" cy="1601160"/>
            <a:chOff x="-6353" y="0"/>
            <a:chExt cx="10646410" cy="22237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C94DDE61-3BDE-ADB1-5D45-81000F63BA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" y="0"/>
              <a:ext cx="10640006" cy="221061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66591E6-A414-7B1D-4DCA-1E3292B749FF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A7BEEB0-BF5C-30DB-3724-D4A5A37F3B4B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291DFFE1-CF20-CAB8-EFE8-F152A0671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8" y="6393072"/>
            <a:ext cx="1665576" cy="13720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47C087F-1EC1-2679-84F3-FEAC67D4C0F3}"/>
              </a:ext>
            </a:extLst>
          </p:cNvPr>
          <p:cNvSpPr txBox="1"/>
          <p:nvPr/>
        </p:nvSpPr>
        <p:spPr>
          <a:xfrm>
            <a:off x="2559050" y="507035"/>
            <a:ext cx="605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LES CHIFFRES CLÉS 2024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5CBA803-A06B-B549-A8B5-BBE18CE6D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501670-CFD1-8508-DADB-3B69CCA3B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88" y="2365375"/>
            <a:ext cx="7617865" cy="47347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ECC323B-E5F5-581D-E8AF-64A0BD5326AD}"/>
              </a:ext>
            </a:extLst>
          </p:cNvPr>
          <p:cNvSpPr txBox="1"/>
          <p:nvPr/>
        </p:nvSpPr>
        <p:spPr>
          <a:xfrm>
            <a:off x="8045450" y="465656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entury Gothic" panose="020B0502020202020204" pitchFamily="34" charset="0"/>
              </a:rPr>
              <a:t>Mâts : 100</a:t>
            </a:r>
            <a:endParaRPr lang="fr-GA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92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72EC4-1DD8-FED9-E6FC-4D883209A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37658026-D340-640C-41F0-E866FF956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716240"/>
              </p:ext>
            </p:extLst>
          </p:nvPr>
        </p:nvGraphicFramePr>
        <p:xfrm>
          <a:off x="2614992" y="1990321"/>
          <a:ext cx="6705600" cy="535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object 2">
            <a:extLst>
              <a:ext uri="{FF2B5EF4-FFF2-40B4-BE49-F238E27FC236}">
                <a16:creationId xmlns:a16="http://schemas.microsoft.com/office/drawing/2014/main" id="{79F5B206-D1AA-9C8B-BE40-FA5B8B37D9EE}"/>
              </a:ext>
            </a:extLst>
          </p:cNvPr>
          <p:cNvGrpSpPr/>
          <p:nvPr/>
        </p:nvGrpSpPr>
        <p:grpSpPr>
          <a:xfrm>
            <a:off x="290142" y="0"/>
            <a:ext cx="10646410" cy="1601160"/>
            <a:chOff x="-6353" y="0"/>
            <a:chExt cx="10646410" cy="22237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9457155-AF28-087A-5776-75B916BA16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" y="0"/>
              <a:ext cx="10640006" cy="221061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7BF2ED3-1DF5-E520-9B3C-6F84FA174555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31829FB-3160-05EE-9094-E10F8C51D1C1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9BBB3B85-7F2B-594F-AB4A-C83867C6D9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24" y="6401372"/>
            <a:ext cx="1665576" cy="13720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73CA0CF-4610-9D72-66C6-53EDE3EBE8D9}"/>
              </a:ext>
            </a:extLst>
          </p:cNvPr>
          <p:cNvSpPr txBox="1"/>
          <p:nvPr/>
        </p:nvSpPr>
        <p:spPr>
          <a:xfrm>
            <a:off x="2426161" y="671995"/>
            <a:ext cx="605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LES CHIFFRES CLÉS 2024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4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0DBA8-4DE0-CA90-F3FA-C6D848132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5ABAC93-2766-346F-B614-AF725ED9E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549042"/>
              </p:ext>
            </p:extLst>
          </p:nvPr>
        </p:nvGraphicFramePr>
        <p:xfrm>
          <a:off x="1407794" y="1915969"/>
          <a:ext cx="8215630" cy="511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object 2">
            <a:extLst>
              <a:ext uri="{FF2B5EF4-FFF2-40B4-BE49-F238E27FC236}">
                <a16:creationId xmlns:a16="http://schemas.microsoft.com/office/drawing/2014/main" id="{AB91D951-9E96-481D-C1C5-295F12E843FF}"/>
              </a:ext>
            </a:extLst>
          </p:cNvPr>
          <p:cNvGrpSpPr/>
          <p:nvPr/>
        </p:nvGrpSpPr>
        <p:grpSpPr>
          <a:xfrm>
            <a:off x="262890" y="0"/>
            <a:ext cx="10646410" cy="1601160"/>
            <a:chOff x="-6353" y="0"/>
            <a:chExt cx="10646410" cy="22237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E62871DA-45AA-168B-1BD0-1B7E8FBD7C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" y="0"/>
              <a:ext cx="10640006" cy="221061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2A72660-A9E3-3584-7818-0B9259AE8784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BCDBD94-0EF1-F71B-9D77-3EBF8992D5F7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5E2CA77C-5EF7-7A7A-0E9F-F30FB7324F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8" y="6457532"/>
            <a:ext cx="1665576" cy="13720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74E7AC9-F2D3-BA9E-D5F0-1862D9C92BC4}"/>
              </a:ext>
            </a:extLst>
          </p:cNvPr>
          <p:cNvSpPr txBox="1"/>
          <p:nvPr/>
        </p:nvSpPr>
        <p:spPr>
          <a:xfrm>
            <a:off x="2487121" y="539057"/>
            <a:ext cx="605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LES CHIFFRES CLÉS 2024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51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2000">
              <a:schemeClr val="bg1"/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BBFD-EC69-4650-F576-31AC09BE2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D7F5DD0-C273-0ED7-04D1-7CD24E23384B}"/>
              </a:ext>
            </a:extLst>
          </p:cNvPr>
          <p:cNvGrpSpPr/>
          <p:nvPr/>
        </p:nvGrpSpPr>
        <p:grpSpPr>
          <a:xfrm>
            <a:off x="262890" y="0"/>
            <a:ext cx="10646410" cy="1601160"/>
            <a:chOff x="-6353" y="0"/>
            <a:chExt cx="10646410" cy="22237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FABA1AC0-696C-4447-0082-AF22A561D53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" y="0"/>
              <a:ext cx="10640006" cy="221061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D4E2770-376D-EBB2-BB68-8E65CF079F5A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9F5DC0B-CF99-F5D5-7934-085AC66C13A4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20F83746-46EB-AD5B-4249-14D5DC084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8" y="6457532"/>
            <a:ext cx="1665576" cy="13720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C5A4D87-19E3-900F-5112-9E17F8A122B3}"/>
              </a:ext>
            </a:extLst>
          </p:cNvPr>
          <p:cNvSpPr txBox="1"/>
          <p:nvPr/>
        </p:nvSpPr>
        <p:spPr>
          <a:xfrm>
            <a:off x="2487121" y="539057"/>
            <a:ext cx="605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LES CHIFFRES CLÉS 2024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EE1208-F40F-95C5-F857-EA932C98E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C637A9-739C-BB92-76F0-EC7E99438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23" y="1797202"/>
            <a:ext cx="9225811" cy="53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4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78352-8C12-F398-5125-07A0A12BC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E8028F9F-F21A-222D-4B42-CBB2E5BC8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702715"/>
              </p:ext>
            </p:extLst>
          </p:nvPr>
        </p:nvGraphicFramePr>
        <p:xfrm>
          <a:off x="654050" y="1831975"/>
          <a:ext cx="970915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object 2">
            <a:extLst>
              <a:ext uri="{FF2B5EF4-FFF2-40B4-BE49-F238E27FC236}">
                <a16:creationId xmlns:a16="http://schemas.microsoft.com/office/drawing/2014/main" id="{A5E98666-EF90-5A08-5E84-56A977828AEB}"/>
              </a:ext>
            </a:extLst>
          </p:cNvPr>
          <p:cNvGrpSpPr/>
          <p:nvPr/>
        </p:nvGrpSpPr>
        <p:grpSpPr>
          <a:xfrm>
            <a:off x="262890" y="0"/>
            <a:ext cx="10646410" cy="1601160"/>
            <a:chOff x="-6353" y="0"/>
            <a:chExt cx="10646410" cy="22237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F77E72A8-2B99-6D5B-D612-BD56B371DB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" y="0"/>
              <a:ext cx="10640006" cy="221061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4CDD574-167D-3112-FA4B-DDD5812453A1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B76C742-6769-9B1A-11AE-0F948E3FF677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C4E4D22B-8724-9B2A-26F6-0FC1F7DC72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8" y="6378426"/>
            <a:ext cx="1665576" cy="13720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4A56BA5-6E36-79DE-A255-E077F17CAE08}"/>
              </a:ext>
            </a:extLst>
          </p:cNvPr>
          <p:cNvSpPr txBox="1"/>
          <p:nvPr/>
        </p:nvSpPr>
        <p:spPr>
          <a:xfrm>
            <a:off x="2426161" y="740575"/>
            <a:ext cx="605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LES CHIFFRES CLÉS 2024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A4AA4-3792-54B5-4D79-648544E6F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B33B2143-40A2-57F6-9134-B36FCB58F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254830"/>
              </p:ext>
            </p:extLst>
          </p:nvPr>
        </p:nvGraphicFramePr>
        <p:xfrm>
          <a:off x="1111250" y="1755775"/>
          <a:ext cx="9798050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object 2">
            <a:extLst>
              <a:ext uri="{FF2B5EF4-FFF2-40B4-BE49-F238E27FC236}">
                <a16:creationId xmlns:a16="http://schemas.microsoft.com/office/drawing/2014/main" id="{DB6739A8-A479-5167-2131-107135A7728D}"/>
              </a:ext>
            </a:extLst>
          </p:cNvPr>
          <p:cNvGrpSpPr/>
          <p:nvPr/>
        </p:nvGrpSpPr>
        <p:grpSpPr>
          <a:xfrm>
            <a:off x="262890" y="0"/>
            <a:ext cx="10646410" cy="1601160"/>
            <a:chOff x="-6353" y="0"/>
            <a:chExt cx="10646410" cy="222377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0321C38-83A7-E732-9561-7CA5D5DFFA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" y="0"/>
              <a:ext cx="10640006" cy="2210612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9CD4BA4-6172-12D1-30FD-B1F38A032C35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10093858" y="0"/>
                  </a:moveTo>
                  <a:lnTo>
                    <a:pt x="0" y="0"/>
                  </a:lnTo>
                  <a:lnTo>
                    <a:pt x="871207" y="2210625"/>
                  </a:ln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67E2346-7DB3-D740-8A88-DF5DABA1F92D}"/>
                </a:ext>
              </a:extLst>
            </p:cNvPr>
            <p:cNvSpPr/>
            <p:nvPr/>
          </p:nvSpPr>
          <p:spPr>
            <a:xfrm>
              <a:off x="-3" y="0"/>
              <a:ext cx="10093960" cy="2211070"/>
            </a:xfrm>
            <a:custGeom>
              <a:avLst/>
              <a:gdLst/>
              <a:ahLst/>
              <a:cxnLst/>
              <a:rect l="l" t="t" r="r" b="b"/>
              <a:pathLst>
                <a:path w="10093960" h="2211070">
                  <a:moveTo>
                    <a:pt x="871207" y="2210625"/>
                  </a:moveTo>
                  <a:lnTo>
                    <a:pt x="7993024" y="2210625"/>
                  </a:lnTo>
                  <a:lnTo>
                    <a:pt x="8044227" y="2209125"/>
                  </a:lnTo>
                  <a:lnTo>
                    <a:pt x="8094944" y="2204664"/>
                  </a:lnTo>
                  <a:lnTo>
                    <a:pt x="8145062" y="2197297"/>
                  </a:lnTo>
                  <a:lnTo>
                    <a:pt x="8194466" y="2187082"/>
                  </a:lnTo>
                  <a:lnTo>
                    <a:pt x="8243044" y="2174074"/>
                  </a:lnTo>
                  <a:lnTo>
                    <a:pt x="8290683" y="2158330"/>
                  </a:lnTo>
                  <a:lnTo>
                    <a:pt x="8337268" y="2139907"/>
                  </a:lnTo>
                  <a:lnTo>
                    <a:pt x="8382687" y="2118861"/>
                  </a:lnTo>
                  <a:lnTo>
                    <a:pt x="8426826" y="2095249"/>
                  </a:lnTo>
                  <a:lnTo>
                    <a:pt x="8469572" y="2069127"/>
                  </a:lnTo>
                  <a:lnTo>
                    <a:pt x="8510811" y="2040551"/>
                  </a:lnTo>
                  <a:lnTo>
                    <a:pt x="8550431" y="2009578"/>
                  </a:lnTo>
                  <a:lnTo>
                    <a:pt x="8588318" y="1976265"/>
                  </a:lnTo>
                  <a:lnTo>
                    <a:pt x="8624357" y="1940668"/>
                  </a:lnTo>
                  <a:lnTo>
                    <a:pt x="8658438" y="1902844"/>
                  </a:lnTo>
                  <a:lnTo>
                    <a:pt x="8690444" y="1862848"/>
                  </a:lnTo>
                  <a:lnTo>
                    <a:pt x="1009385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D58C589C-8147-424C-3BC1-C51FB9597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8" y="6457532"/>
            <a:ext cx="1665576" cy="13720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3DE565-49B6-59C3-6E87-EE63E7F50568}"/>
              </a:ext>
            </a:extLst>
          </p:cNvPr>
          <p:cNvSpPr txBox="1"/>
          <p:nvPr/>
        </p:nvSpPr>
        <p:spPr>
          <a:xfrm>
            <a:off x="2426161" y="671995"/>
            <a:ext cx="605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LES CHIFFRES CLÉS 2024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4" y="-635"/>
            <a:ext cx="2269908" cy="13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42EA56-3EE2-45E2-98D5-63A441A38582}">
  <we:reference id="WA200005566" version="3.0.0.3" store="Omex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13337</TotalTime>
  <Words>901</Words>
  <Application>Microsoft Office PowerPoint</Application>
  <PresentationFormat>Personnalisé</PresentationFormat>
  <Paragraphs>100</Paragraphs>
  <Slides>13</Slides>
  <Notes>9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POWER POINT CNEE</dc:title>
  <dc:creator>DWABI DEVELOPPEUR</dc:creator>
  <cp:lastModifiedBy>JOCKTANE Nancy</cp:lastModifiedBy>
  <cp:revision>458</cp:revision>
  <dcterms:created xsi:type="dcterms:W3CDTF">2024-01-31T15:44:48Z</dcterms:created>
  <dcterms:modified xsi:type="dcterms:W3CDTF">2025-11-14T11:19:56Z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2023-11-06T00:00:00Z</vt:filetime>
  </property>
  <property fmtid="{D5CDD505-2E9C-101B-9397-08002B2CF9AE}" pid="3" name="Creator">
    <vt:lpwstr>Adobe Illustrator 26.1 (Macintosh)</vt:lpwstr>
  </property>
  <property fmtid="{D5CDD505-2E9C-101B-9397-08002B2CF9AE}" pid="4" name="LastSaved">
    <vt:filetime>2024-01-31T00:00:00Z</vt:filetime>
  </property>
</Properties>
</file>